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0" r:id="rId3"/>
    <p:sldId id="261" r:id="rId4"/>
    <p:sldId id="258" r:id="rId5"/>
    <p:sldId id="263" r:id="rId6"/>
    <p:sldId id="264" r:id="rId7"/>
    <p:sldId id="265" r:id="rId8"/>
    <p:sldId id="266" r:id="rId9"/>
    <p:sldId id="267" r:id="rId10"/>
    <p:sldId id="268" r:id="rId11"/>
    <p:sldId id="269" r:id="rId12"/>
    <p:sldId id="270" r:id="rId13"/>
    <p:sldId id="271"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22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F605D-CE2B-A349-ABF2-A6FFF911CA5F}" type="datetimeFigureOut">
              <a:rPr lang="en-US" smtClean="0"/>
              <a:t>2/12/20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4333C-7073-4446-91BA-8464F001B061}" type="slidenum">
              <a:rPr lang="en-US" smtClean="0"/>
              <a:t>‹#›</a:t>
            </a:fld>
            <a:endParaRPr lang="en-US"/>
          </a:p>
        </p:txBody>
      </p:sp>
    </p:spTree>
    <p:extLst>
      <p:ext uri="{BB962C8B-B14F-4D97-AF65-F5344CB8AC3E}">
        <p14:creationId xmlns:p14="http://schemas.microsoft.com/office/powerpoint/2010/main" val="36602948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AED clip </a:t>
            </a:r>
            <a:r>
              <a:rPr lang="en-US" smtClean="0"/>
              <a:t>on image </a:t>
            </a:r>
            <a:endParaRPr lang="en-US"/>
          </a:p>
        </p:txBody>
      </p:sp>
      <p:sp>
        <p:nvSpPr>
          <p:cNvPr id="4" name="Slide Number Placeholder 3"/>
          <p:cNvSpPr>
            <a:spLocks noGrp="1"/>
          </p:cNvSpPr>
          <p:nvPr>
            <p:ph type="sldNum" sz="quarter" idx="10"/>
          </p:nvPr>
        </p:nvSpPr>
        <p:spPr/>
        <p:txBody>
          <a:bodyPr/>
          <a:lstStyle/>
          <a:p>
            <a:fld id="{FAA4333C-7073-4446-91BA-8464F001B061}" type="slidenum">
              <a:rPr lang="en-US" smtClean="0"/>
              <a:t>8</a:t>
            </a:fld>
            <a:endParaRPr lang="en-US"/>
          </a:p>
        </p:txBody>
      </p:sp>
    </p:spTree>
    <p:extLst>
      <p:ext uri="{BB962C8B-B14F-4D97-AF65-F5344CB8AC3E}">
        <p14:creationId xmlns:p14="http://schemas.microsoft.com/office/powerpoint/2010/main" val="302484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a:t>
            </a:r>
            <a:r>
              <a:rPr lang="en-US" baseline="0" dirty="0" smtClean="0"/>
              <a:t> pressure clip </a:t>
            </a:r>
            <a:r>
              <a:rPr lang="en-US" baseline="0" smtClean="0"/>
              <a:t>on image </a:t>
            </a:r>
            <a:endParaRPr lang="en-US" dirty="0"/>
          </a:p>
        </p:txBody>
      </p:sp>
      <p:sp>
        <p:nvSpPr>
          <p:cNvPr id="4" name="Slide Number Placeholder 3"/>
          <p:cNvSpPr>
            <a:spLocks noGrp="1"/>
          </p:cNvSpPr>
          <p:nvPr>
            <p:ph type="sldNum" sz="quarter" idx="10"/>
          </p:nvPr>
        </p:nvSpPr>
        <p:spPr/>
        <p:txBody>
          <a:bodyPr/>
          <a:lstStyle/>
          <a:p>
            <a:fld id="{FAA4333C-7073-4446-91BA-8464F001B061}" type="slidenum">
              <a:rPr lang="en-US" smtClean="0"/>
              <a:t>10</a:t>
            </a:fld>
            <a:endParaRPr lang="en-US"/>
          </a:p>
        </p:txBody>
      </p:sp>
    </p:spTree>
    <p:extLst>
      <p:ext uri="{BB962C8B-B14F-4D97-AF65-F5344CB8AC3E}">
        <p14:creationId xmlns:p14="http://schemas.microsoft.com/office/powerpoint/2010/main" val="302484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Link on</a:t>
            </a:r>
            <a:r>
              <a:rPr lang="en-US" baseline="0" dirty="0" smtClean="0"/>
              <a:t> image </a:t>
            </a:r>
          </a:p>
          <a:p>
            <a:r>
              <a:rPr lang="en-US" dirty="0" smtClean="0"/>
              <a:t>https://</a:t>
            </a:r>
            <a:r>
              <a:rPr lang="en-US" dirty="0" err="1" smtClean="0"/>
              <a:t>www.youtube.com</a:t>
            </a:r>
            <a:r>
              <a:rPr lang="en-US" dirty="0" smtClean="0"/>
              <a:t>/</a:t>
            </a:r>
            <a:r>
              <a:rPr lang="en-US" dirty="0" err="1" smtClean="0"/>
              <a:t>watch?v</a:t>
            </a:r>
            <a:r>
              <a:rPr lang="en-US" smtClean="0"/>
              <a:t>=I12PMiX5h3E</a:t>
            </a:r>
          </a:p>
        </p:txBody>
      </p:sp>
      <p:sp>
        <p:nvSpPr>
          <p:cNvPr id="4" name="Slide Number Placeholder 3"/>
          <p:cNvSpPr>
            <a:spLocks noGrp="1"/>
          </p:cNvSpPr>
          <p:nvPr>
            <p:ph type="sldNum" sz="quarter" idx="10"/>
          </p:nvPr>
        </p:nvSpPr>
        <p:spPr/>
        <p:txBody>
          <a:bodyPr/>
          <a:lstStyle/>
          <a:p>
            <a:fld id="{FAA4333C-7073-4446-91BA-8464F001B061}" type="slidenum">
              <a:rPr lang="en-US" smtClean="0"/>
              <a:t>11</a:t>
            </a:fld>
            <a:endParaRPr lang="en-US"/>
          </a:p>
        </p:txBody>
      </p:sp>
    </p:spTree>
    <p:extLst>
      <p:ext uri="{BB962C8B-B14F-4D97-AF65-F5344CB8AC3E}">
        <p14:creationId xmlns:p14="http://schemas.microsoft.com/office/powerpoint/2010/main" val="878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2/12/20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J97G6BeYW0I" TargetMode="External"/><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Nf6Q2skGOM" TargetMode="External"/><Relationship Id="rId4" Type="http://schemas.openxmlformats.org/officeDocument/2006/relationships/image" Target="../media/image14.jpg"/><Relationship Id="rId5" Type="http://schemas.openxmlformats.org/officeDocument/2006/relationships/hyperlink" Target="https://www.youtube.com/watch?v=I12PMiX5h3E" TargetMode="External"/><Relationship Id="rId6"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AWGjNAj_vA" TargetMode="External"/><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497365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42" y="66854"/>
            <a:ext cx="7932412" cy="3075235"/>
          </a:xfrm>
        </p:spPr>
        <p:txBody>
          <a:bodyPr/>
          <a:lstStyle/>
          <a:p>
            <a:r>
              <a:rPr lang="en-US" dirty="0" smtClean="0">
                <a:solidFill>
                  <a:schemeClr val="tx1"/>
                </a:solidFill>
              </a:rPr>
              <a:t>WU #  6 </a:t>
            </a:r>
            <a:br>
              <a:rPr lang="en-US" dirty="0" smtClean="0">
                <a:solidFill>
                  <a:schemeClr val="tx1"/>
                </a:solidFill>
              </a:rPr>
            </a:br>
            <a:r>
              <a:rPr lang="en-US" dirty="0" smtClean="0">
                <a:solidFill>
                  <a:schemeClr val="tx1"/>
                </a:solidFill>
              </a:rPr>
              <a:t>Define Blood pressure- </a:t>
            </a:r>
            <a:br>
              <a:rPr lang="en-US" dirty="0" smtClean="0">
                <a:solidFill>
                  <a:schemeClr val="tx1"/>
                </a:solidFill>
              </a:rPr>
            </a:br>
            <a:r>
              <a:rPr lang="en-US" dirty="0" smtClean="0">
                <a:solidFill>
                  <a:schemeClr val="tx1"/>
                </a:solidFill>
              </a:rPr>
              <a:t>What are the two readings and what do they measure?  </a:t>
            </a:r>
            <a:endParaRPr lang="en-US" dirty="0">
              <a:solidFill>
                <a:schemeClr val="tx1"/>
              </a:solidFill>
            </a:endParaRPr>
          </a:p>
        </p:txBody>
      </p:sp>
      <p:pic>
        <p:nvPicPr>
          <p:cNvPr id="6" name="Picture 5" descr="p1_BPChart_ML0418.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59" y="3041758"/>
            <a:ext cx="7691400" cy="3734842"/>
          </a:xfrm>
          <a:prstGeom prst="rect">
            <a:avLst/>
          </a:prstGeom>
        </p:spPr>
      </p:pic>
    </p:spTree>
    <p:extLst>
      <p:ext uri="{BB962C8B-B14F-4D97-AF65-F5344CB8AC3E}">
        <p14:creationId xmlns:p14="http://schemas.microsoft.com/office/powerpoint/2010/main" val="3295383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256" y="248272"/>
            <a:ext cx="7716837" cy="1447800"/>
          </a:xfrm>
        </p:spPr>
        <p:txBody>
          <a:bodyPr/>
          <a:lstStyle/>
          <a:p>
            <a:r>
              <a:rPr lang="en-US" dirty="0" smtClean="0">
                <a:solidFill>
                  <a:schemeClr val="tx1"/>
                </a:solidFill>
              </a:rPr>
              <a:t>Exit Slip #7 </a:t>
            </a:r>
            <a:endParaRPr lang="en-US" dirty="0">
              <a:solidFill>
                <a:schemeClr val="tx1"/>
              </a:solidFill>
            </a:endParaRPr>
          </a:p>
        </p:txBody>
      </p:sp>
      <p:sp>
        <p:nvSpPr>
          <p:cNvPr id="3" name="Content Placeholder 2"/>
          <p:cNvSpPr>
            <a:spLocks noGrp="1"/>
          </p:cNvSpPr>
          <p:nvPr>
            <p:ph idx="1"/>
          </p:nvPr>
        </p:nvSpPr>
        <p:spPr>
          <a:xfrm>
            <a:off x="403442" y="1338230"/>
            <a:ext cx="8486162" cy="4620294"/>
          </a:xfrm>
        </p:spPr>
        <p:txBody>
          <a:bodyPr/>
          <a:lstStyle/>
          <a:p>
            <a:r>
              <a:rPr lang="en-US" dirty="0" smtClean="0">
                <a:solidFill>
                  <a:srgbClr val="000000"/>
                </a:solidFill>
              </a:rPr>
              <a:t>Explain the following procedures… </a:t>
            </a:r>
          </a:p>
          <a:p>
            <a:pPr marL="0" indent="0">
              <a:buNone/>
            </a:pPr>
            <a:r>
              <a:rPr lang="en-US" dirty="0" smtClean="0">
                <a:solidFill>
                  <a:srgbClr val="000000"/>
                </a:solidFill>
              </a:rPr>
              <a:t>a.) Angioplasty (Stent insertion) </a:t>
            </a:r>
          </a:p>
          <a:p>
            <a:pPr marL="0" indent="0">
              <a:buNone/>
            </a:pPr>
            <a:r>
              <a:rPr lang="en-US" dirty="0" smtClean="0">
                <a:solidFill>
                  <a:srgbClr val="000000"/>
                </a:solidFill>
              </a:rPr>
              <a:t>b.) Bypass Surgery </a:t>
            </a:r>
            <a:endParaRPr lang="en-US" dirty="0">
              <a:solidFill>
                <a:srgbClr val="000000"/>
              </a:solidFill>
            </a:endParaRPr>
          </a:p>
        </p:txBody>
      </p:sp>
      <p:pic>
        <p:nvPicPr>
          <p:cNvPr id="5" name="Picture 4" descr="NEJMdo005019_300x200.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980" y="3093223"/>
            <a:ext cx="7115025" cy="3614186"/>
          </a:xfrm>
          <a:prstGeom prst="rect">
            <a:avLst/>
          </a:prstGeom>
        </p:spPr>
      </p:pic>
      <p:pic>
        <p:nvPicPr>
          <p:cNvPr id="6" name="Picture 5" descr="download.jpg">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5623" y="121455"/>
            <a:ext cx="2979958" cy="1627214"/>
          </a:xfrm>
          <a:prstGeom prst="rect">
            <a:avLst/>
          </a:prstGeom>
        </p:spPr>
      </p:pic>
    </p:spTree>
    <p:extLst>
      <p:ext uri="{BB962C8B-B14F-4D97-AF65-F5344CB8AC3E}">
        <p14:creationId xmlns:p14="http://schemas.microsoft.com/office/powerpoint/2010/main" val="2887088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Warm-Up #8</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4000" dirty="0" smtClean="0">
                <a:solidFill>
                  <a:schemeClr val="tx1"/>
                </a:solidFill>
              </a:rPr>
              <a:t>Explain OSHA (Occupational &amp; Safety </a:t>
            </a:r>
            <a:r>
              <a:rPr lang="en-US" sz="4000" smtClean="0">
                <a:solidFill>
                  <a:schemeClr val="tx1"/>
                </a:solidFill>
              </a:rPr>
              <a:t>Health Act).  </a:t>
            </a:r>
            <a:endParaRPr lang="en-US" sz="4000" dirty="0">
              <a:solidFill>
                <a:schemeClr val="tx1"/>
              </a:solidFill>
            </a:endParaRPr>
          </a:p>
        </p:txBody>
      </p:sp>
    </p:spTree>
    <p:extLst>
      <p:ext uri="{BB962C8B-B14F-4D97-AF65-F5344CB8AC3E}">
        <p14:creationId xmlns:p14="http://schemas.microsoft.com/office/powerpoint/2010/main" val="41585962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000" dirty="0" smtClean="0">
                <a:solidFill>
                  <a:schemeClr val="tx1"/>
                </a:solidFill>
              </a:rPr>
              <a:t>Worker and workplace safety. Provides workers an opportunity to work in a safe place, free from hazards.  </a:t>
            </a:r>
          </a:p>
          <a:p>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6563274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355600"/>
            <a:ext cx="7716837" cy="937491"/>
          </a:xfrm>
        </p:spPr>
        <p:txBody>
          <a:bodyPr/>
          <a:lstStyle/>
          <a:p>
            <a:r>
              <a:rPr lang="en-US" b="1" dirty="0" smtClean="0">
                <a:solidFill>
                  <a:schemeClr val="accent1"/>
                </a:solidFill>
              </a:rPr>
              <a:t>Tracy Hoyle Reflection </a:t>
            </a:r>
            <a:endParaRPr lang="en-US" b="1" dirty="0">
              <a:solidFill>
                <a:schemeClr val="accent1"/>
              </a:solidFill>
            </a:endParaRPr>
          </a:p>
        </p:txBody>
      </p:sp>
      <p:sp>
        <p:nvSpPr>
          <p:cNvPr id="3" name="Content Placeholder 2"/>
          <p:cNvSpPr>
            <a:spLocks noGrp="1"/>
          </p:cNvSpPr>
          <p:nvPr>
            <p:ph idx="1"/>
          </p:nvPr>
        </p:nvSpPr>
        <p:spPr>
          <a:xfrm>
            <a:off x="415636" y="1293091"/>
            <a:ext cx="8428182" cy="5107709"/>
          </a:xfrm>
        </p:spPr>
        <p:txBody>
          <a:bodyPr>
            <a:normAutofit lnSpcReduction="10000"/>
          </a:bodyPr>
          <a:lstStyle/>
          <a:p>
            <a:pPr marL="0" indent="0">
              <a:buNone/>
            </a:pPr>
            <a:r>
              <a:rPr lang="en-US" sz="2800" dirty="0" smtClean="0">
                <a:solidFill>
                  <a:schemeClr val="tx1"/>
                </a:solidFill>
              </a:rPr>
              <a:t>Using complete sentences and your best writing, complete a reflection on our guest speaker from yesterday.  5-8 sentences </a:t>
            </a:r>
          </a:p>
          <a:p>
            <a:pPr marL="0" indent="0">
              <a:buNone/>
            </a:pPr>
            <a:r>
              <a:rPr lang="en-US" sz="2800" dirty="0" smtClean="0">
                <a:solidFill>
                  <a:schemeClr val="tx1"/>
                </a:solidFill>
              </a:rPr>
              <a:t>-What are your overall thoughts/feelings?  </a:t>
            </a:r>
          </a:p>
          <a:p>
            <a:pPr marL="0" indent="0">
              <a:buNone/>
            </a:pPr>
            <a:r>
              <a:rPr lang="en-US" sz="2800" dirty="0" smtClean="0">
                <a:solidFill>
                  <a:schemeClr val="tx1"/>
                </a:solidFill>
              </a:rPr>
              <a:t>-What surprised you?  </a:t>
            </a:r>
          </a:p>
          <a:p>
            <a:pPr marL="0" indent="0">
              <a:buNone/>
            </a:pPr>
            <a:r>
              <a:rPr lang="en-US" sz="2800" dirty="0" smtClean="0">
                <a:solidFill>
                  <a:schemeClr val="tx1"/>
                </a:solidFill>
              </a:rPr>
              <a:t>-What questions do you still have? </a:t>
            </a:r>
          </a:p>
          <a:p>
            <a:pPr marL="0" indent="0">
              <a:buNone/>
            </a:pPr>
            <a:r>
              <a:rPr lang="en-US" sz="2800" dirty="0" smtClean="0">
                <a:solidFill>
                  <a:schemeClr val="tx1"/>
                </a:solidFill>
              </a:rPr>
              <a:t>-What are some of the things you learned?</a:t>
            </a:r>
          </a:p>
          <a:p>
            <a:pPr marL="0" indent="0">
              <a:buNone/>
            </a:pPr>
            <a:r>
              <a:rPr lang="en-US" sz="2800" dirty="0" smtClean="0">
                <a:solidFill>
                  <a:schemeClr val="tx1"/>
                </a:solidFill>
              </a:rPr>
              <a:t>-What are your own personal feelings around organ and tissue donations?   </a:t>
            </a:r>
            <a:endParaRPr lang="en-US" sz="2800" dirty="0">
              <a:solidFill>
                <a:schemeClr val="tx1"/>
              </a:solidFill>
            </a:endParaRPr>
          </a:p>
        </p:txBody>
      </p:sp>
    </p:spTree>
    <p:extLst>
      <p:ext uri="{BB962C8B-B14F-4D97-AF65-F5344CB8AC3E}">
        <p14:creationId xmlns:p14="http://schemas.microsoft.com/office/powerpoint/2010/main" val="26563736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a:t>
            </a:r>
            <a:endParaRPr lang="en-US" dirty="0"/>
          </a:p>
        </p:txBody>
      </p:sp>
      <p:sp>
        <p:nvSpPr>
          <p:cNvPr id="3" name="Content Placeholder 2"/>
          <p:cNvSpPr>
            <a:spLocks noGrp="1"/>
          </p:cNvSpPr>
          <p:nvPr>
            <p:ph idx="1"/>
          </p:nvPr>
        </p:nvSpPr>
        <p:spPr/>
        <p:txBody>
          <a:bodyPr/>
          <a:lstStyle/>
          <a:p>
            <a:r>
              <a:rPr lang="en-US" b="1" u="sng" dirty="0" smtClean="0">
                <a:solidFill>
                  <a:srgbClr val="FF0000"/>
                </a:solidFill>
              </a:rPr>
              <a:t>Brainstorm</a:t>
            </a:r>
            <a:r>
              <a:rPr lang="en-US" dirty="0" smtClean="0">
                <a:solidFill>
                  <a:srgbClr val="FF0000"/>
                </a:solidFill>
              </a:rPr>
              <a:t> </a:t>
            </a:r>
            <a:r>
              <a:rPr lang="en-US" dirty="0"/>
              <a:t>a typical room at school or at your home that contains 10-15 potentially hazardous objects or situations.  </a:t>
            </a:r>
            <a:endParaRPr lang="en-US" dirty="0" smtClean="0"/>
          </a:p>
          <a:p>
            <a:r>
              <a:rPr lang="en-US" dirty="0" smtClean="0"/>
              <a:t>Next</a:t>
            </a:r>
            <a:r>
              <a:rPr lang="en-US" dirty="0"/>
              <a:t>, </a:t>
            </a:r>
            <a:r>
              <a:rPr lang="en-US" dirty="0" smtClean="0"/>
              <a:t>identify </a:t>
            </a:r>
            <a:r>
              <a:rPr lang="en-US" dirty="0" smtClean="0">
                <a:solidFill>
                  <a:srgbClr val="FF0000"/>
                </a:solidFill>
              </a:rPr>
              <a:t>(List) </a:t>
            </a:r>
            <a:r>
              <a:rPr lang="en-US" dirty="0"/>
              <a:t>all the hazards &amp; explain why they are hazardous. </a:t>
            </a:r>
          </a:p>
        </p:txBody>
      </p:sp>
    </p:spTree>
    <p:extLst>
      <p:ext uri="{BB962C8B-B14F-4D97-AF65-F5344CB8AC3E}">
        <p14:creationId xmlns:p14="http://schemas.microsoft.com/office/powerpoint/2010/main" val="1937373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647700"/>
            <a:ext cx="7716837" cy="1447800"/>
          </a:xfrm>
        </p:spPr>
        <p:txBody>
          <a:bodyPr/>
          <a:lstStyle/>
          <a:p>
            <a:r>
              <a:rPr lang="en-US" dirty="0" smtClean="0">
                <a:solidFill>
                  <a:schemeClr val="accent6">
                    <a:lumMod val="75000"/>
                  </a:schemeClr>
                </a:solidFill>
              </a:rPr>
              <a:t>Warm-Up #2 </a:t>
            </a:r>
            <a:r>
              <a:rPr lang="en-US" dirty="0">
                <a:solidFill>
                  <a:schemeClr val="accent6">
                    <a:lumMod val="75000"/>
                  </a:schemeClr>
                </a:solidFill>
              </a:rPr>
              <a:t>Speeding &amp;</a:t>
            </a:r>
            <a:r>
              <a:rPr lang="en-US" dirty="0" smtClean="0">
                <a:solidFill>
                  <a:schemeClr val="accent6">
                    <a:lumMod val="75000"/>
                  </a:schemeClr>
                </a:solidFill>
              </a:rPr>
              <a:t> unintentional </a:t>
            </a:r>
            <a:r>
              <a:rPr lang="en-US" dirty="0">
                <a:solidFill>
                  <a:schemeClr val="accent6">
                    <a:lumMod val="75000"/>
                  </a:schemeClr>
                </a:solidFill>
              </a:rPr>
              <a:t>injuries. </a:t>
            </a:r>
            <a:r>
              <a:rPr lang="en-US" dirty="0" smtClean="0">
                <a:solidFill>
                  <a:schemeClr val="accent6">
                    <a:lumMod val="75000"/>
                  </a:schemeClr>
                </a:solidFill>
              </a:rPr>
              <a:t>Fill in the blanks…    </a:t>
            </a:r>
            <a:r>
              <a:rPr lang="en-US" dirty="0">
                <a:solidFill>
                  <a:srgbClr val="000000"/>
                </a:solidFill>
              </a:rPr>
              <a:t/>
            </a:r>
            <a:br>
              <a:rPr lang="en-US" dirty="0">
                <a:solidFill>
                  <a:srgbClr val="000000"/>
                </a:solidFill>
              </a:rPr>
            </a:br>
            <a:endParaRPr lang="en-US" dirty="0">
              <a:solidFill>
                <a:srgbClr val="000000"/>
              </a:solidFill>
            </a:endParaRPr>
          </a:p>
        </p:txBody>
      </p:sp>
      <p:sp>
        <p:nvSpPr>
          <p:cNvPr id="3" name="Content Placeholder 2"/>
          <p:cNvSpPr>
            <a:spLocks noGrp="1"/>
          </p:cNvSpPr>
          <p:nvPr>
            <p:ph idx="1"/>
          </p:nvPr>
        </p:nvSpPr>
        <p:spPr>
          <a:xfrm>
            <a:off x="712788" y="2095500"/>
            <a:ext cx="7716838" cy="4305300"/>
          </a:xfrm>
        </p:spPr>
        <p:txBody>
          <a:bodyPr>
            <a:normAutofit/>
          </a:bodyPr>
          <a:lstStyle/>
          <a:p>
            <a:r>
              <a:rPr lang="en-US" sz="3000" dirty="0" smtClean="0">
                <a:solidFill>
                  <a:schemeClr val="tx1"/>
                </a:solidFill>
              </a:rPr>
              <a:t>Drivers who take their eyes off the road for nearly ______ seconds during an average text, at 55 MPH… a car can travel the distance of a </a:t>
            </a:r>
            <a:r>
              <a:rPr lang="en-US" sz="3000" u="sng" dirty="0" smtClean="0">
                <a:solidFill>
                  <a:schemeClr val="tx1"/>
                </a:solidFill>
              </a:rPr>
              <a:t>football field </a:t>
            </a:r>
            <a:r>
              <a:rPr lang="en-US" sz="3000" dirty="0" smtClean="0">
                <a:solidFill>
                  <a:schemeClr val="tx1"/>
                </a:solidFill>
              </a:rPr>
              <a:t>in that time.  </a:t>
            </a:r>
          </a:p>
          <a:p>
            <a:r>
              <a:rPr lang="en-US" sz="3000" dirty="0" smtClean="0">
                <a:solidFill>
                  <a:schemeClr val="tx1"/>
                </a:solidFill>
              </a:rPr>
              <a:t>Automobile unintentional injuries account for ______ % of all deaths in your age group (15-24).  </a:t>
            </a:r>
            <a:endParaRPr lang="en-US" sz="3000" dirty="0">
              <a:solidFill>
                <a:schemeClr val="tx1"/>
              </a:solidFill>
            </a:endParaRPr>
          </a:p>
        </p:txBody>
      </p:sp>
    </p:spTree>
    <p:extLst>
      <p:ext uri="{BB962C8B-B14F-4D97-AF65-F5344CB8AC3E}">
        <p14:creationId xmlns:p14="http://schemas.microsoft.com/office/powerpoint/2010/main" val="11231445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 #3</a:t>
            </a:r>
            <a:endParaRPr lang="en-US" dirty="0"/>
          </a:p>
        </p:txBody>
      </p:sp>
      <p:sp>
        <p:nvSpPr>
          <p:cNvPr id="3" name="Content Placeholder 2"/>
          <p:cNvSpPr>
            <a:spLocks noGrp="1"/>
          </p:cNvSpPr>
          <p:nvPr>
            <p:ph idx="1"/>
          </p:nvPr>
        </p:nvSpPr>
        <p:spPr/>
        <p:txBody>
          <a:bodyPr>
            <a:normAutofit/>
          </a:bodyPr>
          <a:lstStyle/>
          <a:p>
            <a:r>
              <a:rPr lang="en-US" sz="3000" dirty="0" smtClean="0">
                <a:solidFill>
                  <a:schemeClr val="tx1"/>
                </a:solidFill>
              </a:rPr>
              <a:t>When checking for a pulse…</a:t>
            </a:r>
          </a:p>
          <a:p>
            <a:pPr lvl="1"/>
            <a:r>
              <a:rPr lang="en-US" sz="2800" dirty="0" smtClean="0">
                <a:solidFill>
                  <a:schemeClr val="tx1"/>
                </a:solidFill>
              </a:rPr>
              <a:t>a. What is the name of the artery </a:t>
            </a:r>
          </a:p>
          <a:p>
            <a:pPr lvl="1"/>
            <a:r>
              <a:rPr lang="en-US" sz="2800" dirty="0" smtClean="0">
                <a:solidFill>
                  <a:schemeClr val="tx1"/>
                </a:solidFill>
              </a:rPr>
              <a:t>b.  Location of artery </a:t>
            </a:r>
          </a:p>
          <a:p>
            <a:pPr lvl="1"/>
            <a:r>
              <a:rPr lang="en-US" sz="2800" dirty="0" smtClean="0">
                <a:solidFill>
                  <a:schemeClr val="tx1"/>
                </a:solidFill>
              </a:rPr>
              <a:t>c. Which artery do we check for a baby, child and adult (they are different)  </a:t>
            </a:r>
          </a:p>
          <a:p>
            <a:endParaRPr lang="en-US" sz="3000" dirty="0">
              <a:solidFill>
                <a:schemeClr val="tx1"/>
              </a:solidFill>
            </a:endParaRPr>
          </a:p>
        </p:txBody>
      </p:sp>
    </p:spTree>
    <p:extLst>
      <p:ext uri="{BB962C8B-B14F-4D97-AF65-F5344CB8AC3E}">
        <p14:creationId xmlns:p14="http://schemas.microsoft.com/office/powerpoint/2010/main" val="16728100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42" y="356128"/>
            <a:ext cx="8762944" cy="891336"/>
          </a:xfrm>
        </p:spPr>
        <p:txBody>
          <a:bodyPr/>
          <a:lstStyle/>
          <a:p>
            <a:r>
              <a:rPr lang="en-US" dirty="0">
                <a:solidFill>
                  <a:schemeClr val="tx1"/>
                </a:solidFill>
              </a:rPr>
              <a:t>WU #3  ANSWER </a:t>
            </a:r>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86" y="4408728"/>
            <a:ext cx="3530600" cy="2298700"/>
          </a:xfrm>
          <a:prstGeom prst="rect">
            <a:avLst/>
          </a:prstGeom>
        </p:spPr>
      </p:pic>
      <p:pic>
        <p:nvPicPr>
          <p:cNvPr id="5" name="Picture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6208" y="1410266"/>
            <a:ext cx="3187700" cy="2552700"/>
          </a:xfrm>
          <a:prstGeom prst="rect">
            <a:avLst/>
          </a:prstGeom>
        </p:spPr>
      </p:pic>
      <p:pic>
        <p:nvPicPr>
          <p:cNvPr id="6" name="Picture 5"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42" y="3646728"/>
            <a:ext cx="2654300" cy="3060700"/>
          </a:xfrm>
          <a:prstGeom prst="rect">
            <a:avLst/>
          </a:prstGeom>
        </p:spPr>
      </p:pic>
      <p:sp>
        <p:nvSpPr>
          <p:cNvPr id="7" name="TextBox 6"/>
          <p:cNvSpPr txBox="1"/>
          <p:nvPr/>
        </p:nvSpPr>
        <p:spPr>
          <a:xfrm>
            <a:off x="6089216" y="3418825"/>
            <a:ext cx="2116572" cy="374443"/>
          </a:xfrm>
          <a:prstGeom prst="rect">
            <a:avLst/>
          </a:prstGeom>
          <a:noFill/>
        </p:spPr>
        <p:txBody>
          <a:bodyPr wrap="square" rtlCol="0">
            <a:spAutoFit/>
          </a:bodyPr>
          <a:lstStyle/>
          <a:p>
            <a:r>
              <a:rPr lang="en-US" dirty="0" smtClean="0"/>
              <a:t>CAROTID -Adult</a:t>
            </a:r>
            <a:endParaRPr lang="en-US" dirty="0"/>
          </a:p>
        </p:txBody>
      </p:sp>
      <p:sp>
        <p:nvSpPr>
          <p:cNvPr id="8" name="TextBox 7"/>
          <p:cNvSpPr txBox="1"/>
          <p:nvPr/>
        </p:nvSpPr>
        <p:spPr>
          <a:xfrm>
            <a:off x="5682183" y="6349246"/>
            <a:ext cx="2735263" cy="369332"/>
          </a:xfrm>
          <a:prstGeom prst="rect">
            <a:avLst/>
          </a:prstGeom>
          <a:noFill/>
        </p:spPr>
        <p:txBody>
          <a:bodyPr wrap="square" rtlCol="0">
            <a:spAutoFit/>
          </a:bodyPr>
          <a:lstStyle/>
          <a:p>
            <a:r>
              <a:rPr lang="en-US" dirty="0" smtClean="0"/>
              <a:t>RADIAL- Child </a:t>
            </a:r>
            <a:endParaRPr lang="en-US" dirty="0"/>
          </a:p>
        </p:txBody>
      </p:sp>
      <p:sp>
        <p:nvSpPr>
          <p:cNvPr id="9" name="TextBox 8"/>
          <p:cNvSpPr txBox="1"/>
          <p:nvPr/>
        </p:nvSpPr>
        <p:spPr>
          <a:xfrm>
            <a:off x="325627" y="6349246"/>
            <a:ext cx="2246823" cy="369332"/>
          </a:xfrm>
          <a:prstGeom prst="rect">
            <a:avLst/>
          </a:prstGeom>
          <a:noFill/>
        </p:spPr>
        <p:txBody>
          <a:bodyPr wrap="square" rtlCol="0">
            <a:spAutoFit/>
          </a:bodyPr>
          <a:lstStyle/>
          <a:p>
            <a:r>
              <a:rPr lang="en-US" dirty="0" smtClean="0"/>
              <a:t>BRACHIAL-baby </a:t>
            </a:r>
            <a:endParaRPr lang="en-US" dirty="0"/>
          </a:p>
        </p:txBody>
      </p:sp>
      <p:sp>
        <p:nvSpPr>
          <p:cNvPr id="3" name="Rectangle 2"/>
          <p:cNvSpPr/>
          <p:nvPr/>
        </p:nvSpPr>
        <p:spPr>
          <a:xfrm>
            <a:off x="142942" y="1399959"/>
            <a:ext cx="5539241" cy="2246769"/>
          </a:xfrm>
          <a:prstGeom prst="rect">
            <a:avLst/>
          </a:prstGeom>
        </p:spPr>
        <p:txBody>
          <a:bodyPr wrap="square">
            <a:spAutoFit/>
          </a:bodyPr>
          <a:lstStyle/>
          <a:p>
            <a:pPr lvl="1"/>
            <a:r>
              <a:rPr lang="en-US" sz="2800" dirty="0"/>
              <a:t>a. What is the name of the artery </a:t>
            </a:r>
          </a:p>
          <a:p>
            <a:pPr lvl="1"/>
            <a:r>
              <a:rPr lang="en-US" sz="2800" dirty="0"/>
              <a:t>b.  Location of artery </a:t>
            </a:r>
          </a:p>
          <a:p>
            <a:pPr lvl="1"/>
            <a:r>
              <a:rPr lang="en-US" sz="2800" dirty="0"/>
              <a:t>c. Which artery do we check for a baby, child and </a:t>
            </a:r>
            <a:r>
              <a:rPr lang="en-US" sz="2800" dirty="0" smtClean="0"/>
              <a:t>adult</a:t>
            </a:r>
            <a:endParaRPr lang="en-US" sz="2800" dirty="0"/>
          </a:p>
        </p:txBody>
      </p:sp>
      <p:pic>
        <p:nvPicPr>
          <p:cNvPr id="10" name="Picture 9"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7242" y="4584978"/>
            <a:ext cx="2620423" cy="2133600"/>
          </a:xfrm>
          <a:prstGeom prst="rect">
            <a:avLst/>
          </a:prstGeom>
        </p:spPr>
      </p:pic>
    </p:spTree>
    <p:extLst>
      <p:ext uri="{BB962C8B-B14F-4D97-AF65-F5344CB8AC3E}">
        <p14:creationId xmlns:p14="http://schemas.microsoft.com/office/powerpoint/2010/main" val="1792545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42" y="1371599"/>
            <a:ext cx="7983984" cy="4578315"/>
          </a:xfrm>
        </p:spPr>
        <p:txBody>
          <a:bodyPr/>
          <a:lstStyle/>
          <a:p>
            <a:r>
              <a:rPr lang="en-US" dirty="0" smtClean="0">
                <a:solidFill>
                  <a:schemeClr val="tx1"/>
                </a:solidFill>
              </a:rPr>
              <a:t>WU #4 </a:t>
            </a:r>
            <a:br>
              <a:rPr lang="en-US" dirty="0" smtClean="0">
                <a:solidFill>
                  <a:schemeClr val="tx1"/>
                </a:solidFill>
              </a:rPr>
            </a:br>
            <a:r>
              <a:rPr lang="en-US" dirty="0" smtClean="0">
                <a:solidFill>
                  <a:schemeClr val="tx1"/>
                </a:solidFill>
              </a:rPr>
              <a:t>List “</a:t>
            </a:r>
            <a:r>
              <a:rPr lang="en-US" u="sng" dirty="0" smtClean="0">
                <a:solidFill>
                  <a:schemeClr val="tx1"/>
                </a:solidFill>
              </a:rPr>
              <a:t>tips for proper chest compressions”…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How do we do chest compressions differently in a baby, child and adult?  </a:t>
            </a:r>
            <a:endParaRPr lang="en-US" dirty="0">
              <a:solidFill>
                <a:schemeClr val="tx1"/>
              </a:solidFill>
            </a:endParaRPr>
          </a:p>
        </p:txBody>
      </p:sp>
    </p:spTree>
    <p:extLst>
      <p:ext uri="{BB962C8B-B14F-4D97-AF65-F5344CB8AC3E}">
        <p14:creationId xmlns:p14="http://schemas.microsoft.com/office/powerpoint/2010/main" val="37572370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WU #4 Answer </a:t>
            </a:r>
            <a:endParaRPr lang="en-US" dirty="0"/>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59" y="4135898"/>
            <a:ext cx="3530600" cy="2298700"/>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801" y="522330"/>
            <a:ext cx="3162300" cy="2565400"/>
          </a:xfrm>
          <a:prstGeom prst="rect">
            <a:avLst/>
          </a:prstGeom>
        </p:spPr>
      </p:pic>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8101" y="3752850"/>
            <a:ext cx="3937000" cy="2070100"/>
          </a:xfrm>
          <a:prstGeom prst="rect">
            <a:avLst/>
          </a:prstGeom>
        </p:spPr>
      </p:pic>
    </p:spTree>
    <p:extLst>
      <p:ext uri="{BB962C8B-B14F-4D97-AF65-F5344CB8AC3E}">
        <p14:creationId xmlns:p14="http://schemas.microsoft.com/office/powerpoint/2010/main" val="57692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42" y="66854"/>
            <a:ext cx="7932412" cy="3075235"/>
          </a:xfrm>
        </p:spPr>
        <p:txBody>
          <a:bodyPr/>
          <a:lstStyle/>
          <a:p>
            <a:r>
              <a:rPr lang="en-US" dirty="0" smtClean="0">
                <a:solidFill>
                  <a:schemeClr val="tx1"/>
                </a:solidFill>
              </a:rPr>
              <a:t>WU </a:t>
            </a:r>
            <a:r>
              <a:rPr lang="en-US" smtClean="0">
                <a:solidFill>
                  <a:schemeClr val="tx1"/>
                </a:solidFill>
              </a:rPr>
              <a:t>#  5 What </a:t>
            </a:r>
            <a:r>
              <a:rPr lang="en-US" dirty="0" smtClean="0">
                <a:solidFill>
                  <a:schemeClr val="tx1"/>
                </a:solidFill>
              </a:rPr>
              <a:t>is an AED? </a:t>
            </a:r>
            <a:br>
              <a:rPr lang="en-US" dirty="0" smtClean="0">
                <a:solidFill>
                  <a:schemeClr val="tx1"/>
                </a:solidFill>
              </a:rPr>
            </a:br>
            <a:r>
              <a:rPr lang="en-US" dirty="0" smtClean="0">
                <a:solidFill>
                  <a:schemeClr val="tx1"/>
                </a:solidFill>
              </a:rPr>
              <a:t>When should one be used?  </a:t>
            </a:r>
            <a:br>
              <a:rPr lang="en-US" dirty="0" smtClean="0">
                <a:solidFill>
                  <a:schemeClr val="tx1"/>
                </a:solidFill>
              </a:rPr>
            </a:br>
            <a:r>
              <a:rPr lang="en-US" dirty="0" smtClean="0">
                <a:solidFill>
                  <a:schemeClr val="tx1"/>
                </a:solidFill>
              </a:rPr>
              <a:t>Why is it important?  </a:t>
            </a:r>
            <a:endParaRPr lang="en-US" dirty="0">
              <a:solidFill>
                <a:schemeClr val="tx1"/>
              </a:solidFill>
            </a:endParaRPr>
          </a:p>
        </p:txBody>
      </p:sp>
      <p:pic>
        <p:nvPicPr>
          <p:cNvPr id="3" name="Picture 2" descr="download.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448" y="3092414"/>
            <a:ext cx="3851836" cy="3570597"/>
          </a:xfrm>
          <a:prstGeom prst="rect">
            <a:avLst/>
          </a:prstGeom>
        </p:spPr>
      </p:pic>
    </p:spTree>
    <p:extLst>
      <p:ext uri="{BB962C8B-B14F-4D97-AF65-F5344CB8AC3E}">
        <p14:creationId xmlns:p14="http://schemas.microsoft.com/office/powerpoint/2010/main" val="17521577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86" y="815236"/>
            <a:ext cx="8895914" cy="5562986"/>
          </a:xfrm>
        </p:spPr>
        <p:txBody>
          <a:bodyPr/>
          <a:lstStyle/>
          <a:p>
            <a:r>
              <a:rPr lang="en-US" sz="4000" dirty="0" smtClean="0">
                <a:solidFill>
                  <a:schemeClr val="tx1"/>
                </a:solidFill>
              </a:rPr>
              <a:t>WU #  5</a:t>
            </a:r>
            <a:r>
              <a:rPr lang="en-US" sz="4000" dirty="0">
                <a:solidFill>
                  <a:schemeClr val="tx1"/>
                </a:solidFill>
              </a:rPr>
              <a:t> </a:t>
            </a:r>
            <a:r>
              <a:rPr lang="en-US" sz="4000" dirty="0" smtClean="0">
                <a:solidFill>
                  <a:schemeClr val="tx1"/>
                </a:solidFill>
              </a:rPr>
              <a:t>ANSWER</a:t>
            </a:r>
            <a:r>
              <a:rPr lang="en-US" sz="4000" dirty="0">
                <a:solidFill>
                  <a:schemeClr val="tx1"/>
                </a:solidFill>
              </a:rPr>
              <a:t/>
            </a:r>
            <a:br>
              <a:rPr lang="en-US" sz="4000" dirty="0">
                <a:solidFill>
                  <a:schemeClr val="tx1"/>
                </a:solidFill>
              </a:rPr>
            </a:br>
            <a:r>
              <a:rPr lang="en-US" sz="4000" dirty="0" smtClean="0">
                <a:solidFill>
                  <a:schemeClr val="bg2">
                    <a:lumMod val="20000"/>
                    <a:lumOff val="80000"/>
                  </a:schemeClr>
                </a:solidFill>
              </a:rPr>
              <a:t>What is an AED?  </a:t>
            </a:r>
            <a:r>
              <a:rPr lang="en-US" sz="4000" dirty="0" smtClean="0">
                <a:solidFill>
                  <a:schemeClr val="tx1"/>
                </a:solidFill>
              </a:rPr>
              <a:t>Automatic External Defibrillator  </a:t>
            </a:r>
            <a:br>
              <a:rPr lang="en-US" sz="4000" dirty="0" smtClean="0">
                <a:solidFill>
                  <a:schemeClr val="tx1"/>
                </a:solidFill>
              </a:rPr>
            </a:br>
            <a:r>
              <a:rPr lang="en-US" sz="4000" dirty="0" smtClean="0">
                <a:solidFill>
                  <a:srgbClr val="E0F2FB"/>
                </a:solidFill>
              </a:rPr>
              <a:t>When should one be used? </a:t>
            </a:r>
            <a:r>
              <a:rPr lang="en-US" sz="4000" dirty="0" smtClean="0">
                <a:solidFill>
                  <a:schemeClr val="tx1"/>
                </a:solidFill>
              </a:rPr>
              <a:t>In any cardiac emergency</a:t>
            </a:r>
            <a:r>
              <a:rPr lang="en-US" sz="4000" dirty="0" smtClean="0">
                <a:solidFill>
                  <a:srgbClr val="E0F2FB"/>
                </a:solidFill>
              </a:rPr>
              <a:t> </a:t>
            </a:r>
            <a:r>
              <a:rPr lang="en-US" sz="4000" dirty="0" smtClean="0">
                <a:solidFill>
                  <a:schemeClr val="tx1"/>
                </a:solidFill>
              </a:rPr>
              <a:t/>
            </a:r>
            <a:br>
              <a:rPr lang="en-US" sz="4000" dirty="0" smtClean="0">
                <a:solidFill>
                  <a:schemeClr val="tx1"/>
                </a:solidFill>
              </a:rPr>
            </a:br>
            <a:r>
              <a:rPr lang="en-US" sz="4000" dirty="0" smtClean="0"/>
              <a:t>Why is it important? </a:t>
            </a:r>
            <a:r>
              <a:rPr lang="en-US" sz="4000" dirty="0" smtClean="0">
                <a:solidFill>
                  <a:schemeClr val="tx1"/>
                </a:solidFill>
              </a:rPr>
              <a:t>The machine will prompt the lay responder to continue performing CPR or to apply a shock-if needed.  </a:t>
            </a:r>
            <a:r>
              <a:rPr lang="en-US" sz="4000" dirty="0" smtClean="0"/>
              <a:t> </a:t>
            </a:r>
            <a:endParaRPr lang="en-US" sz="4000" dirty="0"/>
          </a:p>
        </p:txBody>
      </p:sp>
    </p:spTree>
    <p:extLst>
      <p:ext uri="{BB962C8B-B14F-4D97-AF65-F5344CB8AC3E}">
        <p14:creationId xmlns:p14="http://schemas.microsoft.com/office/powerpoint/2010/main" val="13313523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164</TotalTime>
  <Words>372</Words>
  <Application>Microsoft Macintosh PowerPoint</Application>
  <PresentationFormat>On-screen Show (4:3)</PresentationFormat>
  <Paragraphs>45</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Sky</vt:lpstr>
      <vt:lpstr>PowerPoint Presentation</vt:lpstr>
      <vt:lpstr>Warm-Up #1</vt:lpstr>
      <vt:lpstr>Warm-Up #2 Speeding &amp; unintentional injuries. Fill in the blanks…     </vt:lpstr>
      <vt:lpstr>WU #3</vt:lpstr>
      <vt:lpstr>WU #3  ANSWER </vt:lpstr>
      <vt:lpstr>WU #4  List “tips for proper chest compressions”…   How do we do chest compressions differently in a baby, child and adult?  </vt:lpstr>
      <vt:lpstr>WU #4 Answer </vt:lpstr>
      <vt:lpstr>WU #  5 What is an AED?  When should one be used?   Why is it important?  </vt:lpstr>
      <vt:lpstr>WU #  5 ANSWER What is an AED?  Automatic External Defibrillator   When should one be used? In any cardiac emergency  Why is it important? The machine will prompt the lay responder to continue performing CPR or to apply a shock-if needed.   </vt:lpstr>
      <vt:lpstr>WU #  6  Define Blood pressure-  What are the two readings and what do they measure?  </vt:lpstr>
      <vt:lpstr>Exit Slip #7 </vt:lpstr>
      <vt:lpstr>Warm-Up #8</vt:lpstr>
      <vt:lpstr>PowerPoint Presentation</vt:lpstr>
      <vt:lpstr>Tracy Hoyle Reflection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dc:creator>
  <cp:lastModifiedBy>Kevin</cp:lastModifiedBy>
  <cp:revision>36</cp:revision>
  <dcterms:created xsi:type="dcterms:W3CDTF">2018-04-17T15:23:30Z</dcterms:created>
  <dcterms:modified xsi:type="dcterms:W3CDTF">2020-02-12T16:48:42Z</dcterms:modified>
</cp:coreProperties>
</file>